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9E34"/>
    <a:srgbClr val="E25B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114" y="1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CDEBA-9563-5FF3-6873-0ED8175C059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6D95236E-DC96-FD4F-A452-1D37C28740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64F3D9D5-7654-B632-4296-6D243E39ABB2}"/>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5154626A-F59E-EEFB-D1E2-1D8082729C0E}"/>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2FB1518-CCBB-587A-5D20-12B0D3A242F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559075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44206-791D-47C3-ED77-A14212C8C3A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9AD4F422-01CA-9050-C5C1-BFF481F99C3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2242A0FF-FDE2-D87C-F40C-2BAA26A22063}"/>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97369E5B-A598-EC7C-C979-A78373A919A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81D5A01D-28ED-C72C-927D-894AD4E15902}"/>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370522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21A513-6391-7E5A-79E1-B7980A84D6B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7F90D152-9BCB-3392-ACAD-554A4AF554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990F0D0-15CE-22C6-0209-AE9264CA070C}"/>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B6C5EC42-5AF8-7D81-C7CB-049E9AF1672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BA048A4-BF03-B02C-DA41-3FFEECB1AF9E}"/>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756868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CC944-4C4E-34F6-005D-FC2F159E6C73}"/>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58514060-31EF-9263-1486-E9C4186097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1DC9F27C-6F0C-AAC1-484C-0275958BAB02}"/>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A8F52612-509B-D79D-B807-7B49885878A2}"/>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9CBE588-4E67-36A9-B77B-640D1C83EA26}"/>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71013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C8833-3D8E-E066-E6F9-29D4582F57A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D2109E5-FD06-711D-EA20-FE7700E76C0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1A7C082-F389-7230-9551-11367ADF6BDA}"/>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8521F655-BCF6-4EF5-C40A-79270D51E854}"/>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E01186CA-C498-CA01-FAD0-757A6920CF7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64544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2CFD01-30B2-E4E9-C85A-2A6EFCAB9C88}"/>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6FD21CA0-730A-2628-31C7-736DB723E6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812455B2-1DB9-6FA6-C07C-5D907F08983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57598E5-DD91-E6F1-DC09-E1502C32C31D}"/>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3707873D-7ED3-5613-7CD5-F517101E52C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5DBCD8B-AF29-4AEA-FC6D-7FEAA5A8D79F}"/>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94829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C9125D-C19B-A4E5-18FD-F64A531EE2FA}"/>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70BB5908-1C37-C529-C533-90EE30C38E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7213E6C-63B7-CE3F-B68D-A56BC6DA13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4DEC826D-EB4A-8BCD-614C-1DF5F7CA53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A987E7E-9BFF-5CF7-A351-728CA74123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0B645CD8-D790-9CCE-02FB-0C8A5EDDE21D}"/>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8" name="Footer Placeholder 7">
            <a:extLst>
              <a:ext uri="{FF2B5EF4-FFF2-40B4-BE49-F238E27FC236}">
                <a16:creationId xmlns:a16="http://schemas.microsoft.com/office/drawing/2014/main" id="{0D95B4BD-4613-81F8-4553-7ECB8EBDB51B}"/>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BB06844E-BCF8-8784-D4F7-52AE8A41FCF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5561451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E359B-5CF2-7E65-E075-637A902E2B2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EEBBAFA2-DA12-229C-C8AF-C0D27A69B75A}"/>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4" name="Footer Placeholder 3">
            <a:extLst>
              <a:ext uri="{FF2B5EF4-FFF2-40B4-BE49-F238E27FC236}">
                <a16:creationId xmlns:a16="http://schemas.microsoft.com/office/drawing/2014/main" id="{492B996B-C315-E7E7-1BBC-3CBEC8F5B677}"/>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D76CDD9A-1CAE-D6BD-86E0-7E257A0AE633}"/>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39520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073C961-F829-FB50-32CE-1E8A7D11137E}"/>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3" name="Footer Placeholder 2">
            <a:extLst>
              <a:ext uri="{FF2B5EF4-FFF2-40B4-BE49-F238E27FC236}">
                <a16:creationId xmlns:a16="http://schemas.microsoft.com/office/drawing/2014/main" id="{A9EA76B1-2A43-05BF-149E-C8EB16E0F386}"/>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FC567CD2-6E9A-1405-465B-20D6861E1B87}"/>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912806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A408F-9B95-E61C-94A1-E1BC2345EAA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4F19F2F4-1567-D64B-7862-BD0DEB2ECE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CF12884E-855A-D64E-4AB8-0DC1EDD83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E06C6E-80EB-A79B-E2CE-99D36C9153A6}"/>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FFE42752-F6AE-0533-80B1-C8B1DC71728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1BD42C4-4475-93BC-D3B7-AA834D531CFB}"/>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2227332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3C201-BD48-AC57-15BA-089DFFA84A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75AAF23C-130B-3C4B-7C24-ECCE0F9F67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E1C5B2AD-3C6E-4F51-0EDB-39880422D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CCE45D4-AF08-CD59-2309-6BD31364F9A9}"/>
              </a:ext>
            </a:extLst>
          </p:cNvPr>
          <p:cNvSpPr>
            <a:spLocks noGrp="1"/>
          </p:cNvSpPr>
          <p:nvPr>
            <p:ph type="dt" sz="half" idx="10"/>
          </p:nvPr>
        </p:nvSpPr>
        <p:spPr/>
        <p:txBody>
          <a:bodyPr/>
          <a:lstStyle/>
          <a:p>
            <a:fld id="{FCF98664-76FF-421A-9A01-97F6B1200E3F}" type="datetimeFigureOut">
              <a:rPr lang="en-SG" smtClean="0"/>
              <a:t>13/11/2025</a:t>
            </a:fld>
            <a:endParaRPr lang="en-SG"/>
          </a:p>
        </p:txBody>
      </p:sp>
      <p:sp>
        <p:nvSpPr>
          <p:cNvPr id="6" name="Footer Placeholder 5">
            <a:extLst>
              <a:ext uri="{FF2B5EF4-FFF2-40B4-BE49-F238E27FC236}">
                <a16:creationId xmlns:a16="http://schemas.microsoft.com/office/drawing/2014/main" id="{6D988F91-8E09-C4A5-5CFF-5F75EA155ABB}"/>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84BEE16D-BC24-28EC-FF77-98312EEEEE78}"/>
              </a:ext>
            </a:extLst>
          </p:cNvPr>
          <p:cNvSpPr>
            <a:spLocks noGrp="1"/>
          </p:cNvSpPr>
          <p:nvPr>
            <p:ph type="sldNum" sz="quarter" idx="12"/>
          </p:nvPr>
        </p:nvSpPr>
        <p:spPr/>
        <p:txBody>
          <a:bodyPr/>
          <a:lstStyle/>
          <a:p>
            <a:fld id="{137099BD-C37F-481C-9432-8537FEA1BAB7}" type="slidenum">
              <a:rPr lang="en-SG" smtClean="0"/>
              <a:t>‹#›</a:t>
            </a:fld>
            <a:endParaRPr lang="en-SG"/>
          </a:p>
        </p:txBody>
      </p:sp>
    </p:spTree>
    <p:extLst>
      <p:ext uri="{BB962C8B-B14F-4D97-AF65-F5344CB8AC3E}">
        <p14:creationId xmlns:p14="http://schemas.microsoft.com/office/powerpoint/2010/main" val="14031690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9F3359A-9FC6-B71F-AB64-086641D9F9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9CE4E9CC-C337-1A16-1559-E053D51E65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4B508C65-F151-621A-F84E-E3A183A4F61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F98664-76FF-421A-9A01-97F6B1200E3F}" type="datetimeFigureOut">
              <a:rPr lang="en-SG" smtClean="0"/>
              <a:t>13/11/2025</a:t>
            </a:fld>
            <a:endParaRPr lang="en-SG"/>
          </a:p>
        </p:txBody>
      </p:sp>
      <p:sp>
        <p:nvSpPr>
          <p:cNvPr id="5" name="Footer Placeholder 4">
            <a:extLst>
              <a:ext uri="{FF2B5EF4-FFF2-40B4-BE49-F238E27FC236}">
                <a16:creationId xmlns:a16="http://schemas.microsoft.com/office/drawing/2014/main" id="{DCC08B08-41CD-C1B2-F920-521802A778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9AD2CC1B-6651-6501-ACB0-92FDE974E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7099BD-C37F-481C-9432-8537FEA1BAB7}" type="slidenum">
              <a:rPr lang="en-SG" smtClean="0"/>
              <a:t>‹#›</a:t>
            </a:fld>
            <a:endParaRPr lang="en-SG"/>
          </a:p>
        </p:txBody>
      </p:sp>
    </p:spTree>
    <p:extLst>
      <p:ext uri="{BB962C8B-B14F-4D97-AF65-F5344CB8AC3E}">
        <p14:creationId xmlns:p14="http://schemas.microsoft.com/office/powerpoint/2010/main" val="2486874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mailto:biancam@humanresourcesonline.net" TargetMode="External"/><Relationship Id="rId2" Type="http://schemas.openxmlformats.org/officeDocument/2006/relationships/hyperlink" Target="https://awards.humanresourcesonline.net/hr-excellence-awards-ph/" TargetMode="External"/><Relationship Id="rId1" Type="http://schemas.openxmlformats.org/officeDocument/2006/relationships/slideLayout" Target="../slideLayouts/slideLayout2.xml"/><Relationship Id="rId4" Type="http://schemas.openxmlformats.org/officeDocument/2006/relationships/hyperlink" Target="mailto:leshkadl@humanresourcesonline.ne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F57271B-68DB-58A3-ACB0-5E15DD9EC072}"/>
              </a:ext>
            </a:extLst>
          </p:cNvPr>
          <p:cNvSpPr txBox="1"/>
          <p:nvPr/>
        </p:nvSpPr>
        <p:spPr>
          <a:xfrm>
            <a:off x="4458288" y="5086342"/>
            <a:ext cx="6624736" cy="338554"/>
          </a:xfrm>
          <a:prstGeom prst="rect">
            <a:avLst/>
          </a:prstGeom>
          <a:noFill/>
        </p:spPr>
        <p:txBody>
          <a:bodyPr wrap="square" rtlCol="0">
            <a:spAutoFit/>
          </a:bodyPr>
          <a:lstStyle/>
          <a:p>
            <a:r>
              <a:rPr lang="en-US" sz="1600" dirty="0">
                <a:solidFill>
                  <a:schemeClr val="bg1"/>
                </a:solidFill>
                <a:latin typeface="Helvetica CE" panose="020B0604020102020204" pitchFamily="34" charset="0"/>
                <a:ea typeface="DIN 2014 Bold" pitchFamily="34" charset="0"/>
              </a:rPr>
              <a:t>ENTRY FORM </a:t>
            </a:r>
            <a:r>
              <a:rPr lang="en-US" sz="1600" b="1" dirty="0">
                <a:solidFill>
                  <a:schemeClr val="bg1"/>
                </a:solidFill>
                <a:latin typeface="Helvetica CE" panose="020B0604020102020204" pitchFamily="34" charset="0"/>
                <a:ea typeface="DIN 2014 Bold" pitchFamily="34" charset="0"/>
              </a:rPr>
              <a:t>| INDIVIDUAL TALENT CATEGORIES</a:t>
            </a:r>
          </a:p>
        </p:txBody>
      </p:sp>
    </p:spTree>
    <p:extLst>
      <p:ext uri="{BB962C8B-B14F-4D97-AF65-F5344CB8AC3E}">
        <p14:creationId xmlns:p14="http://schemas.microsoft.com/office/powerpoint/2010/main" val="28199219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4: Future Initiatives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category is going to build on his/her success.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objectives does your nominee plan to pursue next?</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Has your nominee’s performance affected the way your organisation approaches HR policy changes?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else can be done differently to further improve?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other support areas your nominee could benefit from in the future?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room for areas of improvement?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has your nominee’s performance taught your team about what else is achievable?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2480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14764"/>
            <a:ext cx="11823576" cy="483277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838462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87056"/>
            <a:ext cx="11823576" cy="467404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endParaRPr lang="en-US" b="1" dirty="0">
              <a:latin typeface="Helvetica CE 55 Roman" panose="02000503040000020004" pitchFamily="2" charset="0"/>
            </a:endParaRPr>
          </a:p>
          <a:p>
            <a:endParaRPr lang="en-US" b="1" kern="1200" dirty="0">
              <a:solidFill>
                <a:schemeClr val="tx1"/>
              </a:solidFill>
              <a:latin typeface="Helvetica CE 55 Roman" panose="02000503040000020004" pitchFamily="2" charset="0"/>
              <a:ea typeface="+mn-ea"/>
              <a:cs typeface="+mn-cs"/>
            </a:endParaRPr>
          </a:p>
          <a:p>
            <a:endParaRPr lang="en-US" b="1" dirty="0">
              <a:latin typeface="Arial" panose="020B0604020202020204" pitchFamily="34" charset="0"/>
              <a:cs typeface="Arial" panose="020B0604020202020204" pitchFamily="34" charset="0"/>
            </a:endParaRPr>
          </a:p>
          <a:p>
            <a:endParaRPr lang="en-US" b="1" kern="1200" dirty="0">
              <a:solidFill>
                <a:schemeClr val="tx1"/>
              </a:solidFill>
              <a:latin typeface="Arial" panose="020B0604020202020204" pitchFamily="34" charset="0"/>
              <a:cs typeface="Arial" panose="020B0604020202020204" pitchFamily="34" charset="0"/>
            </a:endParaRPr>
          </a:p>
          <a:p>
            <a:r>
              <a:rPr lang="en-US" b="1" kern="1200" dirty="0">
                <a:solidFill>
                  <a:schemeClr val="tx1"/>
                </a:solidFill>
                <a:latin typeface="Arial" panose="020B0604020202020204" pitchFamily="34" charset="0"/>
                <a:cs typeface="Arial" panose="020B0604020202020204" pitchFamily="34" charset="0"/>
              </a:rPr>
              <a:t>DECLARATION </a:t>
            </a:r>
          </a:p>
          <a:p>
            <a:r>
              <a:rPr lang="en-US" b="1" kern="1200" dirty="0">
                <a:solidFill>
                  <a:schemeClr val="tx1"/>
                </a:solidFill>
                <a:latin typeface="Arial" panose="020B0604020202020204" pitchFamily="34" charset="0"/>
                <a:cs typeface="Arial" panose="020B0604020202020204" pitchFamily="34" charset="0"/>
              </a:rPr>
              <a:t> </a:t>
            </a:r>
          </a:p>
          <a:p>
            <a:r>
              <a:rPr lang="en-US" b="1" kern="1200" dirty="0">
                <a:solidFill>
                  <a:schemeClr val="tx1"/>
                </a:solidFill>
                <a:latin typeface="Arial" panose="020B0604020202020204" pitchFamily="34" charset="0"/>
                <a:cs typeface="Arial" panose="020B0604020202020204" pitchFamily="34" charset="0"/>
                <a:sym typeface="Wingdings 2"/>
              </a:rPr>
              <a:t></a:t>
            </a:r>
            <a:r>
              <a:rPr lang="en-US" b="0" kern="1200" dirty="0">
                <a:solidFill>
                  <a:schemeClr val="tx1"/>
                </a:solidFill>
                <a:latin typeface="Arial" panose="020B0604020202020204" pitchFamily="34" charset="0"/>
                <a:cs typeface="Arial" panose="020B0604020202020204" pitchFamily="34" charset="0"/>
              </a:rPr>
              <a:t> </a:t>
            </a:r>
            <a:r>
              <a:rPr lang="en-US"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b="1" kern="1200" dirty="0">
              <a:solidFill>
                <a:schemeClr val="tx1"/>
              </a:solidFill>
              <a:latin typeface="Arial" panose="020B0604020202020204" pitchFamily="34" charset="0"/>
              <a:cs typeface="Arial" panose="020B0604020202020204" pitchFamily="34" charset="0"/>
            </a:endParaRPr>
          </a:p>
          <a:p>
            <a:pPr algn="ctr"/>
            <a:r>
              <a:rPr lang="en-AU" b="1" kern="1200" dirty="0">
                <a:solidFill>
                  <a:schemeClr val="tx1"/>
                </a:solidFill>
                <a:latin typeface="Arial" panose="020B0604020202020204" pitchFamily="34" charset="0"/>
                <a:cs typeface="Arial" panose="020B0604020202020204" pitchFamily="34" charset="0"/>
              </a:rPr>
              <a:t>-THE END- </a:t>
            </a:r>
            <a:endParaRPr lang="en-US" b="1" kern="1200" dirty="0">
              <a:solidFill>
                <a:schemeClr val="tx1"/>
              </a:solidFill>
              <a:latin typeface="Arial" panose="020B0604020202020204" pitchFamily="34" charset="0"/>
              <a:cs typeface="Arial" panose="020B0604020202020204" pitchFamily="34" charset="0"/>
            </a:endParaRPr>
          </a:p>
          <a:p>
            <a:pPr algn="ctr">
              <a:lnSpc>
                <a:spcPct val="115000"/>
              </a:lnSpc>
              <a:spcAft>
                <a:spcPts val="1000"/>
              </a:spcAft>
            </a:pPr>
            <a:r>
              <a:rPr lang="en-AU" dirty="0">
                <a:effectLst/>
                <a:latin typeface="Arial" panose="020B0604020202020204" pitchFamily="34" charset="0"/>
                <a:ea typeface="Calibri" panose="020F0502020204030204" pitchFamily="34" charset="0"/>
                <a:cs typeface="Arial" panose="020B0604020202020204" pitchFamily="34" charset="0"/>
              </a:rPr>
              <a:t> </a:t>
            </a:r>
            <a:endParaRPr lang="en-SG" dirty="0">
              <a:effectLst/>
              <a:latin typeface="Arial" panose="020B0604020202020204" pitchFamily="34" charset="0"/>
              <a:ea typeface="Calibri" panose="020F0502020204030204" pitchFamily="34" charset="0"/>
              <a:cs typeface="Arial" panose="020B0604020202020204" pitchFamily="34"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010640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902DE7B1-1DEF-488F-236F-62EEF6F28979}"/>
              </a:ext>
            </a:extLst>
          </p:cNvPr>
          <p:cNvGraphicFramePr>
            <a:graphicFrameLocks noGrp="1"/>
          </p:cNvGraphicFramePr>
          <p:nvPr>
            <p:extLst>
              <p:ext uri="{D42A27DB-BD31-4B8C-83A1-F6EECF244321}">
                <p14:modId xmlns:p14="http://schemas.microsoft.com/office/powerpoint/2010/main" val="2533354400"/>
              </p:ext>
            </p:extLst>
          </p:nvPr>
        </p:nvGraphicFramePr>
        <p:xfrm>
          <a:off x="806019" y="3093480"/>
          <a:ext cx="10684018" cy="2439102"/>
        </p:xfrm>
        <a:graphic>
          <a:graphicData uri="http://schemas.openxmlformats.org/drawingml/2006/table">
            <a:tbl>
              <a:tblPr firstRow="1" bandRow="1">
                <a:tableStyleId>{5C22544A-7EE6-4342-B048-85BDC9FD1C3A}</a:tableStyleId>
              </a:tblPr>
              <a:tblGrid>
                <a:gridCol w="5342009">
                  <a:extLst>
                    <a:ext uri="{9D8B030D-6E8A-4147-A177-3AD203B41FA5}">
                      <a16:colId xmlns:a16="http://schemas.microsoft.com/office/drawing/2014/main" val="2365144665"/>
                    </a:ext>
                  </a:extLst>
                </a:gridCol>
                <a:gridCol w="5342009">
                  <a:extLst>
                    <a:ext uri="{9D8B030D-6E8A-4147-A177-3AD203B41FA5}">
                      <a16:colId xmlns:a16="http://schemas.microsoft.com/office/drawing/2014/main" val="168321977"/>
                    </a:ext>
                  </a:extLst>
                </a:gridCol>
              </a:tblGrid>
              <a:tr h="542667">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Category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200"/>
                        </a:spcBef>
                        <a:spcAft>
                          <a:spcPts val="1000"/>
                        </a:spcAft>
                      </a:pP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14743715"/>
                  </a:ext>
                </a:extLst>
              </a:tr>
              <a:tr h="994253">
                <a:tc>
                  <a:txBody>
                    <a:bodyPr/>
                    <a:lstStyle/>
                    <a:p>
                      <a:pPr>
                        <a:lnSpc>
                          <a:spcPct val="115000"/>
                        </a:lnSpc>
                        <a:spcBef>
                          <a:spcPts val="1200"/>
                        </a:spcBef>
                        <a:spcAft>
                          <a:spcPts val="1000"/>
                        </a:spcAft>
                      </a:pPr>
                      <a:r>
                        <a:rPr lang="en-SG"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Name of Candidate</a:t>
                      </a:r>
                      <a:br>
                        <a:rPr lang="en-SG" sz="1600" b="0" i="0" dirty="0">
                          <a:solidFill>
                            <a:schemeClr val="dk1"/>
                          </a:solidFill>
                          <a:effectLst/>
                          <a:latin typeface="Arial" panose="020B0604020202020204" pitchFamily="34" charset="0"/>
                          <a:ea typeface="Calibri" panose="020F0502020204030204" pitchFamily="34" charset="0"/>
                          <a:cs typeface="Arial" panose="020B0604020202020204" pitchFamily="34" charset="0"/>
                        </a:rPr>
                      </a:br>
                      <a:r>
                        <a:rPr lang="en-AU" sz="16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(This will be used for all </a:t>
                      </a:r>
                      <a:r>
                        <a:rPr lang="en-AU" sz="1600" b="0" i="1" u="sng" dirty="0">
                          <a:solidFill>
                            <a:srgbClr val="000000"/>
                          </a:solidFill>
                          <a:effectLst/>
                          <a:latin typeface="Arial" panose="020B0604020202020204" pitchFamily="34" charset="0"/>
                          <a:ea typeface="Calibri" panose="020F0502020204030204" pitchFamily="34" charset="0"/>
                          <a:cs typeface="Arial" panose="020B0604020202020204" pitchFamily="34" charset="0"/>
                        </a:rPr>
                        <a:t>marketing collaterals </a:t>
                      </a:r>
                      <a:r>
                        <a:rPr lang="en-AU" sz="1600" b="0" i="1" dirty="0">
                          <a:solidFill>
                            <a:srgbClr val="000000"/>
                          </a:solidFill>
                          <a:effectLst/>
                          <a:latin typeface="Arial" panose="020B0604020202020204" pitchFamily="34" charset="0"/>
                          <a:ea typeface="Calibri" panose="020F0502020204030204" pitchFamily="34" charset="0"/>
                          <a:cs typeface="Arial" panose="020B0604020202020204" pitchFamily="34" charset="0"/>
                        </a:rPr>
                        <a:t>and on the trophy should this submission win)</a:t>
                      </a:r>
                      <a:endParaRPr lang="en-SG" sz="1600" b="0" i="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Bef>
                          <a:spcPts val="1200"/>
                        </a:spcBef>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e.g. XYZ</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24509326"/>
                  </a:ext>
                </a:extLst>
              </a:tr>
              <a:tr h="451091">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Designation</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7F7F7F"/>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 </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3961340"/>
                  </a:ext>
                </a:extLst>
              </a:tr>
              <a:tr h="451091">
                <a:tc>
                  <a:txBody>
                    <a:bodyPr/>
                    <a:lstStyle/>
                    <a:p>
                      <a:pPr>
                        <a:lnSpc>
                          <a:spcPct val="115000"/>
                        </a:lnSpc>
                        <a:spcAft>
                          <a:spcPts val="1000"/>
                        </a:spcAft>
                      </a:pPr>
                      <a:r>
                        <a:rPr lang="en-AU" sz="1600" b="1">
                          <a:solidFill>
                            <a:srgbClr val="000000"/>
                          </a:solidFill>
                          <a:effectLst/>
                          <a:latin typeface="Arial" panose="020B0604020202020204" pitchFamily="34" charset="0"/>
                          <a:ea typeface="Calibri" panose="020F0502020204030204" pitchFamily="34" charset="0"/>
                          <a:cs typeface="Arial" panose="020B0604020202020204" pitchFamily="34" charset="0"/>
                        </a:rPr>
                        <a:t>Country</a:t>
                      </a:r>
                      <a:endParaRPr lang="en-SG" sz="160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0215" indent="180340" algn="ctr">
                        <a:lnSpc>
                          <a:spcPct val="115000"/>
                        </a:lnSpc>
                        <a:spcAft>
                          <a:spcPts val="1000"/>
                        </a:spcAft>
                      </a:pPr>
                      <a:r>
                        <a:rPr lang="en-AU" sz="1600" dirty="0">
                          <a:solidFill>
                            <a:srgbClr val="808080"/>
                          </a:solidFill>
                          <a:effectLst/>
                          <a:highlight>
                            <a:srgbClr val="D3D3D3"/>
                          </a:highlight>
                          <a:latin typeface="Arial" panose="020B0604020202020204" pitchFamily="34" charset="0"/>
                          <a:ea typeface="Calibri" panose="020F0502020204030204" pitchFamily="34" charset="0"/>
                          <a:cs typeface="Arial" panose="020B0604020202020204" pitchFamily="34" charset="0"/>
                        </a:rPr>
                        <a:t>Philippines</a:t>
                      </a:r>
                      <a:endParaRPr lang="en-SG" sz="16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7605458"/>
                  </a:ext>
                </a:extLst>
              </a:tr>
            </a:tbl>
          </a:graphicData>
        </a:graphic>
      </p:graphicFrame>
      <p:sp>
        <p:nvSpPr>
          <p:cNvPr id="12" name="TextBox 11">
            <a:extLst>
              <a:ext uri="{FF2B5EF4-FFF2-40B4-BE49-F238E27FC236}">
                <a16:creationId xmlns:a16="http://schemas.microsoft.com/office/drawing/2014/main" id="{43A6A5AC-3B7A-293A-8008-516551DFD4AB}"/>
              </a:ext>
            </a:extLst>
          </p:cNvPr>
          <p:cNvSpPr txBox="1"/>
          <p:nvPr/>
        </p:nvSpPr>
        <p:spPr>
          <a:xfrm>
            <a:off x="806019" y="1555228"/>
            <a:ext cx="10579962" cy="1323439"/>
          </a:xfrm>
          <a:prstGeom prst="rect">
            <a:avLst/>
          </a:prstGeom>
          <a:noFill/>
        </p:spPr>
        <p:txBody>
          <a:bodyPr wrap="square">
            <a:spAutoFit/>
          </a:bodyPr>
          <a:lstStyle/>
          <a:p>
            <a:pPr algn="ctr"/>
            <a:r>
              <a:rPr lang="en-US" sz="3200" b="1" dirty="0">
                <a:solidFill>
                  <a:srgbClr val="E25B26"/>
                </a:solidFill>
                <a:latin typeface="Arial" panose="020B0604020202020204" pitchFamily="34" charset="0"/>
                <a:cs typeface="Arial" panose="020B0604020202020204" pitchFamily="34" charset="0"/>
              </a:rPr>
              <a:t>AWARD ENTRY FORM</a:t>
            </a:r>
          </a:p>
          <a:p>
            <a:pPr algn="ctr"/>
            <a:r>
              <a:rPr lang="en-US" sz="1200" dirty="0">
                <a:latin typeface="Arial" panose="020B0604020202020204" pitchFamily="34" charset="0"/>
                <a:cs typeface="Arial" panose="020B0604020202020204" pitchFamily="34" charset="0"/>
              </a:rPr>
              <a:t>It is the responsibility of the entrant to ensure that all information provided in this entry form is true and correct. No changes, including the company name that is to be used for marketing collaterals and the trophy, will be accepted by the organiser once the entry form has been submitted.</a:t>
            </a:r>
            <a:br>
              <a:rPr lang="en-US" sz="1200" dirty="0">
                <a:latin typeface="Arial" panose="020B0604020202020204" pitchFamily="34" charset="0"/>
                <a:cs typeface="Arial" panose="020B0604020202020204" pitchFamily="34" charset="0"/>
              </a:rPr>
            </a:br>
            <a:br>
              <a:rPr lang="en-US" sz="1200" dirty="0">
                <a:latin typeface="Arial" panose="020B0604020202020204" pitchFamily="34" charset="0"/>
                <a:cs typeface="Arial" panose="020B0604020202020204" pitchFamily="34" charset="0"/>
              </a:rPr>
            </a:br>
            <a:r>
              <a:rPr lang="en-US" sz="1200" i="1" dirty="0">
                <a:latin typeface="Arial" panose="020B0604020202020204" pitchFamily="34" charset="0"/>
                <a:cs typeface="Arial" panose="020B0604020202020204" pitchFamily="34" charset="0"/>
              </a:rPr>
              <a:t>This entry form is for Individual Talent Categories (Category 36-39) only</a:t>
            </a:r>
          </a:p>
        </p:txBody>
      </p:sp>
    </p:spTree>
    <p:extLst>
      <p:ext uri="{BB962C8B-B14F-4D97-AF65-F5344CB8AC3E}">
        <p14:creationId xmlns:p14="http://schemas.microsoft.com/office/powerpoint/2010/main" val="17763162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43A6A5AC-3B7A-293A-8008-516551DFD4AB}"/>
              </a:ext>
            </a:extLst>
          </p:cNvPr>
          <p:cNvSpPr txBox="1"/>
          <p:nvPr/>
        </p:nvSpPr>
        <p:spPr>
          <a:xfrm>
            <a:off x="619587" y="1300107"/>
            <a:ext cx="11152203" cy="3293209"/>
          </a:xfrm>
          <a:prstGeom prst="rect">
            <a:avLst/>
          </a:prstGeom>
          <a:noFill/>
        </p:spPr>
        <p:txBody>
          <a:bodyPr wrap="square">
            <a:spAutoFit/>
          </a:bodyPr>
          <a:lstStyle/>
          <a:p>
            <a:r>
              <a:rPr lang="en-US" sz="1400" b="1" u="sng" dirty="0">
                <a:solidFill>
                  <a:srgbClr val="ED9E34"/>
                </a:solidFill>
                <a:latin typeface="Arial" panose="020B0604020202020204" pitchFamily="34" charset="0"/>
                <a:cs typeface="Arial" panose="020B0604020202020204" pitchFamily="34" charset="0"/>
              </a:rPr>
              <a:t>GUIDELINES</a:t>
            </a:r>
            <a:br>
              <a:rPr lang="en-US" sz="1400" b="1" u="sng" dirty="0">
                <a:solidFill>
                  <a:srgbClr val="ED9E34"/>
                </a:solidFill>
                <a:latin typeface="Arial" panose="020B0604020202020204" pitchFamily="34" charset="0"/>
                <a:cs typeface="Arial" panose="020B0604020202020204" pitchFamily="34" charset="0"/>
              </a:rPr>
            </a:br>
            <a:endParaRPr lang="en-US" sz="1400" u="sng" dirty="0">
              <a:solidFill>
                <a:srgbClr val="ED9E34"/>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Please refer to the HR Excellence Awards Philippines 2026 Entry Guidelines document  for entry criteria and other specific requirements.</a:t>
            </a:r>
          </a:p>
          <a:p>
            <a:pPr marL="342900" indent="-342900">
              <a:buFont typeface="+mj-lt"/>
              <a:buAutoNum type="arabicPeriod"/>
            </a:pPr>
            <a:r>
              <a:rPr lang="en-US" sz="1200" dirty="0">
                <a:latin typeface="Arial" panose="020B0604020202020204" pitchFamily="34" charset="0"/>
                <a:cs typeface="Arial" panose="020B0604020202020204" pitchFamily="34" charset="0"/>
              </a:rPr>
              <a:t>Any sensitive or confidential information which is to be used for judging purposes only should be </a:t>
            </a:r>
            <a:r>
              <a:rPr lang="en-US" sz="1200" dirty="0">
                <a:solidFill>
                  <a:schemeClr val="bg1"/>
                </a:solidFill>
                <a:highlight>
                  <a:srgbClr val="FF0000"/>
                </a:highlight>
                <a:latin typeface="Arial" panose="020B0604020202020204" pitchFamily="34" charset="0"/>
                <a:cs typeface="Arial" panose="020B0604020202020204" pitchFamily="34" charset="0"/>
              </a:rPr>
              <a:t>highlighted in red.</a:t>
            </a:r>
          </a:p>
          <a:p>
            <a:pPr marL="342900" indent="-342900">
              <a:buFont typeface="+mj-lt"/>
              <a:buAutoNum type="arabicPeriod"/>
            </a:pPr>
            <a:r>
              <a:rPr lang="en-GB" sz="1200" dirty="0">
                <a:latin typeface="Arial" panose="020B0604020202020204" pitchFamily="34" charset="0"/>
                <a:cs typeface="Arial" panose="020B0604020202020204" pitchFamily="34" charset="0"/>
              </a:rPr>
              <a:t>Refrain from using your own entry template with your company branding, and only use what is provided.</a:t>
            </a:r>
          </a:p>
          <a:p>
            <a:pPr marL="342900" indent="-342900">
              <a:buFont typeface="+mj-lt"/>
              <a:buAutoNum type="arabicPeriod"/>
            </a:pPr>
            <a:r>
              <a:rPr lang="en-US" sz="1200" dirty="0">
                <a:latin typeface="Arial" panose="020B0604020202020204" pitchFamily="34" charset="0"/>
                <a:cs typeface="Arial" panose="020B0604020202020204" pitchFamily="34" charset="0"/>
              </a:rPr>
              <a:t>Please use only 10-point font size, Arial. Please be reminded that the limit for your overall entry form is restricted to 2000 words only. Judges can mark you down for exceeding word limit.</a:t>
            </a:r>
          </a:p>
          <a:p>
            <a:pPr marL="342900" indent="-342900">
              <a:buFont typeface="+mj-lt"/>
              <a:buAutoNum type="arabicPeriod"/>
            </a:pPr>
            <a:r>
              <a:rPr lang="en-US" sz="1200" dirty="0">
                <a:latin typeface="Arial" panose="020B0604020202020204" pitchFamily="34" charset="0"/>
                <a:cs typeface="Arial" panose="020B0604020202020204" pitchFamily="34" charset="0"/>
              </a:rPr>
              <a:t>Please take note that we will omit Inc, Corporation, Pte. Ltd, PT, </a:t>
            </a:r>
            <a:r>
              <a:rPr lang="en-US" sz="1200" dirty="0" err="1">
                <a:latin typeface="Arial" panose="020B0604020202020204" pitchFamily="34" charset="0"/>
                <a:cs typeface="Arial" panose="020B0604020202020204" pitchFamily="34" charset="0"/>
              </a:rPr>
              <a:t>Berhad</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Sdn</a:t>
            </a:r>
            <a:r>
              <a:rPr lang="en-US" sz="1200" dirty="0">
                <a:latin typeface="Arial" panose="020B0604020202020204" pitchFamily="34" charset="0"/>
                <a:cs typeface="Arial" panose="020B0604020202020204" pitchFamily="34" charset="0"/>
              </a:rPr>
              <a:t>. </a:t>
            </a:r>
            <a:r>
              <a:rPr lang="en-US" sz="1200" dirty="0" err="1">
                <a:latin typeface="Arial" panose="020B0604020202020204" pitchFamily="34" charset="0"/>
                <a:cs typeface="Arial" panose="020B0604020202020204" pitchFamily="34" charset="0"/>
              </a:rPr>
              <a:t>Bhd</a:t>
            </a:r>
            <a:r>
              <a:rPr lang="en-US" sz="1200" dirty="0">
                <a:latin typeface="Arial" panose="020B0604020202020204" pitchFamily="34" charset="0"/>
                <a:cs typeface="Arial" panose="020B0604020202020204" pitchFamily="34" charset="0"/>
              </a:rPr>
              <a:t> and </a:t>
            </a:r>
            <a:r>
              <a:rPr lang="en-US" sz="1200" dirty="0" err="1">
                <a:latin typeface="Arial" panose="020B0604020202020204" pitchFamily="34" charset="0"/>
                <a:cs typeface="Arial" panose="020B0604020202020204" pitchFamily="34" charset="0"/>
              </a:rPr>
              <a:t>etc</a:t>
            </a:r>
            <a:r>
              <a:rPr lang="en-US" sz="1200" dirty="0">
                <a:latin typeface="Arial" panose="020B0604020202020204" pitchFamily="34" charset="0"/>
                <a:cs typeface="Arial" panose="020B0604020202020204" pitchFamily="34" charset="0"/>
              </a:rPr>
              <a:t> in order to follow our editorial design guidelines in all marketing collaterals including trophy.</a:t>
            </a:r>
          </a:p>
          <a:p>
            <a:pPr marL="342900" indent="-342900">
              <a:buFont typeface="+mj-lt"/>
              <a:buAutoNum type="arabicPeriod"/>
            </a:pPr>
            <a:r>
              <a:rPr lang="en-US" sz="1200" dirty="0">
                <a:latin typeface="Arial" panose="020B0604020202020204" pitchFamily="34" charset="0"/>
                <a:cs typeface="Arial" panose="020B0604020202020204" pitchFamily="34" charset="0"/>
              </a:rPr>
              <a:t>Entry forms for individual talents categories are different from the team categories. Please use the correct form.</a:t>
            </a:r>
          </a:p>
          <a:p>
            <a:endParaRPr lang="en-US" sz="1400" dirty="0">
              <a:solidFill>
                <a:schemeClr val="accent2">
                  <a:lumMod val="75000"/>
                </a:schemeClr>
              </a:solidFill>
              <a:latin typeface="Arial" panose="020B0604020202020204" pitchFamily="34" charset="0"/>
              <a:cs typeface="Arial" panose="020B0604020202020204" pitchFamily="34" charset="0"/>
            </a:endParaRPr>
          </a:p>
          <a:p>
            <a:r>
              <a:rPr lang="en-US" sz="1400" b="1" u="sng" dirty="0">
                <a:solidFill>
                  <a:srgbClr val="ED9E34"/>
                </a:solidFill>
                <a:latin typeface="Arial" panose="020B0604020202020204" pitchFamily="34" charset="0"/>
                <a:cs typeface="Arial" panose="020B0604020202020204" pitchFamily="34" charset="0"/>
              </a:rPr>
              <a:t>HOW TO SUBMIT</a:t>
            </a:r>
            <a:br>
              <a:rPr lang="en-US" sz="1400" b="1" u="sng" dirty="0">
                <a:solidFill>
                  <a:srgbClr val="ED9E34"/>
                </a:solidFill>
                <a:latin typeface="Arial" panose="020B0604020202020204" pitchFamily="34" charset="0"/>
                <a:cs typeface="Arial" panose="020B0604020202020204" pitchFamily="34" charset="0"/>
              </a:rPr>
            </a:br>
            <a:endParaRPr lang="en-US" sz="1400" b="1" u="sng" dirty="0">
              <a:solidFill>
                <a:srgbClr val="ED9E34"/>
              </a:solidFill>
              <a:latin typeface="Arial" panose="020B0604020202020204" pitchFamily="34" charset="0"/>
              <a:cs typeface="Arial" panose="020B0604020202020204" pitchFamily="34" charset="0"/>
            </a:endParaRPr>
          </a:p>
          <a:p>
            <a:pPr marL="342900" indent="-342900">
              <a:buFont typeface="+mj-lt"/>
              <a:buAutoNum type="arabicPeriod"/>
            </a:pPr>
            <a:r>
              <a:rPr lang="en-US" sz="1200" dirty="0">
                <a:latin typeface="Arial" panose="020B0604020202020204" pitchFamily="34" charset="0"/>
                <a:cs typeface="Arial" panose="020B0604020202020204" pitchFamily="34" charset="0"/>
              </a:rPr>
              <a:t>Once you are ready to submit your nomination, please save this file as a PDF document.</a:t>
            </a:r>
          </a:p>
          <a:p>
            <a:pPr marL="342900" indent="-342900">
              <a:buFont typeface="+mj-lt"/>
              <a:buAutoNum type="arabicPeriod"/>
            </a:pPr>
            <a:r>
              <a:rPr lang="en-US" sz="1200" dirty="0">
                <a:latin typeface="Arial" panose="020B0604020202020204" pitchFamily="34" charset="0"/>
                <a:cs typeface="Arial" panose="020B0604020202020204" pitchFamily="34" charset="0"/>
              </a:rPr>
              <a:t>Remember to prepare and upload your supporting documents and images, if any, on the online submission page.</a:t>
            </a:r>
          </a:p>
          <a:p>
            <a:pPr marL="342900" indent="-342900">
              <a:buFont typeface="+mj-lt"/>
              <a:buAutoNum type="arabicPeriod"/>
            </a:pPr>
            <a:r>
              <a:rPr lang="en-US" sz="1200" dirty="0">
                <a:latin typeface="Arial" panose="020B0604020202020204" pitchFamily="34" charset="0"/>
                <a:cs typeface="Arial" panose="020B0604020202020204" pitchFamily="34" charset="0"/>
              </a:rPr>
              <a:t>Upload this award entry form document along with the supporting documents and images, if any, </a:t>
            </a:r>
            <a:r>
              <a:rPr lang="en-US" sz="1200" dirty="0">
                <a:highlight>
                  <a:srgbClr val="FFFF00"/>
                </a:highlight>
                <a:latin typeface="Arial" panose="020B0604020202020204" pitchFamily="34" charset="0"/>
                <a:cs typeface="Arial" panose="020B0604020202020204" pitchFamily="34" charset="0"/>
                <a:hlinkClick r:id="rId2"/>
              </a:rPr>
              <a:t>here.</a:t>
            </a:r>
            <a:endParaRPr lang="en-US" sz="1200" dirty="0">
              <a:solidFill>
                <a:schemeClr val="accent2">
                  <a:lumMod val="75000"/>
                </a:schemeClr>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C26667D-B57D-45F7-B229-1BE85B9DBB82}"/>
              </a:ext>
            </a:extLst>
          </p:cNvPr>
          <p:cNvSpPr txBox="1"/>
          <p:nvPr/>
        </p:nvSpPr>
        <p:spPr>
          <a:xfrm>
            <a:off x="619587" y="4716458"/>
            <a:ext cx="11572413" cy="3323987"/>
          </a:xfrm>
          <a:prstGeom prst="rect">
            <a:avLst/>
          </a:prstGeom>
          <a:noFill/>
        </p:spPr>
        <p:txBody>
          <a:bodyPr wrap="square" numCol="2">
            <a:spAutoFit/>
          </a:bodyPr>
          <a:lstStyle/>
          <a:p>
            <a:r>
              <a:rPr lang="en-US" sz="1400" b="1" u="sng" dirty="0">
                <a:solidFill>
                  <a:srgbClr val="ED9E34"/>
                </a:solidFill>
                <a:latin typeface="Arial" panose="020B0604020202020204" pitchFamily="34" charset="0"/>
                <a:cs typeface="Arial" panose="020B0604020202020204" pitchFamily="34" charset="0"/>
              </a:rPr>
              <a:t>CONTACT US</a:t>
            </a:r>
          </a:p>
          <a:p>
            <a:br>
              <a:rPr lang="en-SG" sz="1400" b="1" dirty="0">
                <a:latin typeface="Arial" panose="020B0604020202020204" pitchFamily="34" charset="0"/>
                <a:cs typeface="Arial" panose="020B0604020202020204" pitchFamily="34" charset="0"/>
              </a:rPr>
            </a:br>
            <a:r>
              <a:rPr lang="en-SG" sz="1200" b="1" dirty="0">
                <a:latin typeface="Arial" panose="020B0604020202020204" pitchFamily="34" charset="0"/>
                <a:cs typeface="Arial" panose="020B0604020202020204" pitchFamily="34" charset="0"/>
              </a:rPr>
              <a:t>Bianca Mariz</a:t>
            </a:r>
          </a:p>
          <a:p>
            <a:r>
              <a:rPr lang="en-SG" sz="1200" i="1" dirty="0">
                <a:latin typeface="Arial" panose="020B0604020202020204" pitchFamily="34" charset="0"/>
                <a:cs typeface="Arial" panose="020B0604020202020204" pitchFamily="34" charset="0"/>
              </a:rPr>
              <a:t>Regional Project Manager</a:t>
            </a:r>
          </a:p>
          <a:p>
            <a:r>
              <a:rPr lang="en-SG" sz="1200" b="1" dirty="0">
                <a:latin typeface="Arial" panose="020B0604020202020204" pitchFamily="34" charset="0"/>
                <a:cs typeface="Arial" panose="020B0604020202020204" pitchFamily="34" charset="0"/>
              </a:rPr>
              <a:t>Tel: </a:t>
            </a:r>
            <a:r>
              <a:rPr lang="en-SG" sz="1200" dirty="0">
                <a:latin typeface="Arial" panose="020B0604020202020204" pitchFamily="34" charset="0"/>
                <a:cs typeface="Arial" panose="020B0604020202020204" pitchFamily="34" charset="0"/>
              </a:rPr>
              <a:t>+65 6692 9031 (Ext 821)</a:t>
            </a:r>
          </a:p>
          <a:p>
            <a:r>
              <a:rPr lang="en-SG" sz="1200" b="1" dirty="0">
                <a:latin typeface="Arial" panose="020B0604020202020204" pitchFamily="34" charset="0"/>
                <a:cs typeface="Arial" panose="020B0604020202020204" pitchFamily="34" charset="0"/>
              </a:rPr>
              <a:t>Mobile: </a:t>
            </a:r>
            <a:r>
              <a:rPr lang="en-SG" sz="1200" dirty="0">
                <a:latin typeface="Arial" panose="020B0604020202020204" pitchFamily="34" charset="0"/>
                <a:cs typeface="Arial" panose="020B0604020202020204" pitchFamily="34" charset="0"/>
              </a:rPr>
              <a:t>+63 917 162 0568</a:t>
            </a:r>
          </a:p>
          <a:p>
            <a:r>
              <a:rPr lang="en-SG" sz="1200" b="1" dirty="0">
                <a:latin typeface="Arial" panose="020B0604020202020204" pitchFamily="34" charset="0"/>
                <a:cs typeface="Arial" panose="020B0604020202020204" pitchFamily="34" charset="0"/>
              </a:rPr>
              <a:t>Email: </a:t>
            </a:r>
            <a:r>
              <a:rPr lang="en-SG" sz="1200" dirty="0">
                <a:latin typeface="Arial" panose="020B0604020202020204" pitchFamily="34" charset="0"/>
                <a:cs typeface="Arial" panose="020B0604020202020204" pitchFamily="34" charset="0"/>
                <a:hlinkClick r:id="rId3"/>
              </a:rPr>
              <a:t>biancam@humanresourcesonline.net</a:t>
            </a:r>
            <a:endParaRPr lang="en-SG" sz="1200"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endParaRPr lang="en-SG" sz="1200" b="1" dirty="0">
              <a:latin typeface="Arial" panose="020B0604020202020204" pitchFamily="34" charset="0"/>
              <a:cs typeface="Arial" panose="020B0604020202020204" pitchFamily="34" charset="0"/>
            </a:endParaRPr>
          </a:p>
          <a:p>
            <a:br>
              <a:rPr lang="en-SG" sz="1200" b="1" dirty="0">
                <a:latin typeface="Arial" panose="020B0604020202020204" pitchFamily="34" charset="0"/>
                <a:cs typeface="Arial" panose="020B0604020202020204" pitchFamily="34" charset="0"/>
              </a:rPr>
            </a:br>
            <a:r>
              <a:rPr lang="en-SG" sz="1200" b="1" dirty="0" err="1">
                <a:latin typeface="Arial" panose="020B0604020202020204" pitchFamily="34" charset="0"/>
                <a:cs typeface="Arial" panose="020B0604020202020204" pitchFamily="34" charset="0"/>
              </a:rPr>
              <a:t>Leshka</a:t>
            </a:r>
            <a:r>
              <a:rPr lang="en-SG" sz="1200" b="1" dirty="0">
                <a:latin typeface="Arial" panose="020B0604020202020204" pitchFamily="34" charset="0"/>
                <a:cs typeface="Arial" panose="020B0604020202020204" pitchFamily="34" charset="0"/>
              </a:rPr>
              <a:t> De Leon</a:t>
            </a:r>
          </a:p>
          <a:p>
            <a:r>
              <a:rPr lang="en-SG" sz="1200" i="1" dirty="0">
                <a:latin typeface="Arial" panose="020B0604020202020204" pitchFamily="34" charset="0"/>
                <a:cs typeface="Arial" panose="020B0604020202020204" pitchFamily="34" charset="0"/>
              </a:rPr>
              <a:t>Regional Project Manager</a:t>
            </a:r>
          </a:p>
          <a:p>
            <a:r>
              <a:rPr lang="en-SG" sz="1200" b="1" dirty="0">
                <a:latin typeface="Arial" panose="020B0604020202020204" pitchFamily="34" charset="0"/>
                <a:cs typeface="Arial" panose="020B0604020202020204" pitchFamily="34" charset="0"/>
              </a:rPr>
              <a:t>Tel: </a:t>
            </a:r>
            <a:r>
              <a:rPr lang="en-SG" sz="1200" dirty="0">
                <a:latin typeface="Arial" panose="020B0604020202020204" pitchFamily="34" charset="0"/>
                <a:cs typeface="Arial" panose="020B0604020202020204" pitchFamily="34" charset="0"/>
              </a:rPr>
              <a:t>+65 6692 9031 (Ext 816)</a:t>
            </a:r>
          </a:p>
          <a:p>
            <a:r>
              <a:rPr lang="en-SG" sz="1200" b="1" dirty="0">
                <a:latin typeface="Arial" panose="020B0604020202020204" pitchFamily="34" charset="0"/>
                <a:cs typeface="Arial" panose="020B0604020202020204" pitchFamily="34" charset="0"/>
              </a:rPr>
              <a:t>Mobile: </a:t>
            </a:r>
            <a:r>
              <a:rPr lang="en-SG" sz="1200" dirty="0">
                <a:latin typeface="Arial" panose="020B0604020202020204" pitchFamily="34" charset="0"/>
                <a:cs typeface="Arial" panose="020B0604020202020204" pitchFamily="34" charset="0"/>
              </a:rPr>
              <a:t>+</a:t>
            </a:r>
            <a:r>
              <a:rPr lang="en-GB" sz="1200" b="0" i="0" dirty="0">
                <a:effectLst/>
                <a:latin typeface="Arial" panose="020B0604020202020204" pitchFamily="34" charset="0"/>
                <a:cs typeface="Arial" panose="020B0604020202020204" pitchFamily="34" charset="0"/>
              </a:rPr>
              <a:t>63 962 668 6030</a:t>
            </a:r>
          </a:p>
          <a:p>
            <a:r>
              <a:rPr lang="en-SG" sz="1200" b="1" dirty="0">
                <a:latin typeface="Arial" panose="020B0604020202020204" pitchFamily="34" charset="0"/>
                <a:cs typeface="Arial" panose="020B0604020202020204" pitchFamily="34" charset="0"/>
              </a:rPr>
              <a:t>Email: </a:t>
            </a:r>
            <a:r>
              <a:rPr lang="en-SG" sz="1200" dirty="0">
                <a:latin typeface="Arial" panose="020B0604020202020204" pitchFamily="34" charset="0"/>
                <a:cs typeface="Arial" panose="020B0604020202020204" pitchFamily="34" charset="0"/>
                <a:hlinkClick r:id="rId4"/>
              </a:rPr>
              <a:t>leshkadl@humanresourcesonline.net</a:t>
            </a:r>
            <a:endParaRPr lang="en-SG" sz="1200" dirty="0">
              <a:latin typeface="Arial" panose="020B0604020202020204" pitchFamily="34" charset="0"/>
              <a:cs typeface="Arial" panose="020B0604020202020204" pitchFamily="34" charset="0"/>
            </a:endParaRPr>
          </a:p>
          <a:p>
            <a:endParaRPr lang="en-SG" sz="12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a:p>
            <a:endParaRPr lang="en-SG"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0155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05527"/>
            <a:ext cx="11823576" cy="484200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1: Vision &amp; Goals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provide an overview of what the nominee for the respective </a:t>
            </a:r>
            <a:r>
              <a:rPr lang="en-AU" sz="1000" dirty="0">
                <a:latin typeface="Arial" panose="020B0604020202020204" pitchFamily="34" charset="0"/>
                <a:ea typeface="Calibri" panose="020F0502020204030204" pitchFamily="34" charset="0"/>
                <a:cs typeface="Times New Roman" panose="02020603050405020304" pitchFamily="18" charset="0"/>
              </a:rPr>
              <a:t>individual</a:t>
            </a:r>
            <a:r>
              <a:rPr lang="en-AU" sz="1000" dirty="0">
                <a:effectLst/>
                <a:latin typeface="Arial" panose="020B0604020202020204" pitchFamily="34" charset="0"/>
                <a:ea typeface="Calibri" panose="020F0502020204030204" pitchFamily="34" charset="0"/>
                <a:cs typeface="Times New Roman" panose="02020603050405020304" pitchFamily="18" charset="0"/>
              </a:rPr>
              <a:t> category set out to do over the past 12 months.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is the background of your nominee? </a:t>
            </a:r>
            <a:r>
              <a:rPr lang="en-US" sz="1000" dirty="0">
                <a:effectLst/>
                <a:latin typeface="Arial" panose="020B0604020202020204" pitchFamily="34" charset="0"/>
                <a:ea typeface="Calibri" panose="020F0502020204030204" pitchFamily="34" charset="0"/>
                <a:cs typeface="Times New Roman" panose="02020603050405020304" pitchFamily="18" charset="0"/>
              </a:rPr>
              <a:t>His/her vision for HR in the </a:t>
            </a:r>
            <a:r>
              <a:rPr lang="en-US" sz="1000" dirty="0" err="1">
                <a:effectLst/>
                <a:latin typeface="Arial" panose="020B0604020202020204" pitchFamily="34" charset="0"/>
                <a:ea typeface="Calibri" panose="020F0502020204030204" pitchFamily="34" charset="0"/>
                <a:cs typeface="Times New Roman" panose="02020603050405020304" pitchFamily="18" charset="0"/>
              </a:rPr>
              <a:t>organisation</a:t>
            </a:r>
            <a:r>
              <a:rPr lang="en-US" sz="1000" dirty="0">
                <a:effectLst/>
                <a:latin typeface="Arial" panose="020B0604020202020204" pitchFamily="34" charset="0"/>
                <a:ea typeface="Calibri" panose="020F0502020204030204" pitchFamily="34" charset="0"/>
                <a:cs typeface="Times New Roman" panose="02020603050405020304" pitchFamily="18" charset="0"/>
              </a:rPr>
              <a:t>?</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did your nominee set out to achieve 12 months ago?</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Detail attributes this individual possesses that benefit the business. </a:t>
            </a: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List your nominee’s innovative approach to people management, taking into account challenges to your industry sector and the business model in which you operate.</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would colleagues describe this individual? What are some personal attributes?</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innovative and/or new changes implemented and/or challenged by the nominee? What is the expected business ROI from the changes incorporated?</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include some testimonials from peers/senior management/clients.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956455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77818"/>
            <a:ext cx="11823576" cy="486971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002962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2: Implementation (25%) </a:t>
            </a: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how your nominee for the respective category worked towards achieving his/her objectives over the past 12 months. You can choose to highlight one particular programme and/or initiative or multiple projects.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are some initiatives/programmes led by this individual from his/her managerial leadership?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decide on the particular strategy s/he followed?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business problem(s) is your nominee trying to address?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A clear narrative that demonstrates why the strategy was implemented and how it is having an impact on the organisation.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challenges did your nominee encounter and how did s/he solve them?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explain in greater detail a situation in which this individual stepped up.</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has this individual gone above and beyond for his/her team?</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is this nominee’s implementation different or unique?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the individual get the buy-in from the respective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228600"/>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5366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96291"/>
            <a:ext cx="11823576" cy="485124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7050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533236"/>
            <a:ext cx="11823576" cy="481429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AU" sz="1200" b="1" dirty="0">
                <a:effectLst/>
                <a:latin typeface="Arial" panose="020B0604020202020204" pitchFamily="34" charset="0"/>
                <a:ea typeface="Calibri" panose="020F0502020204030204" pitchFamily="34" charset="0"/>
                <a:cs typeface="Times New Roman" panose="02020603050405020304" pitchFamily="18" charset="0"/>
              </a:rPr>
              <a:t>Section 3: Impact (25%) </a:t>
            </a:r>
            <a:endParaRPr lang="en-AU" sz="1200" b="1"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This section is for you to provide an overview of what your nominee for the respective category has achieved over the past 12 months.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Here are some prompts to help you get started:</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HR metrics did your nominee achieve?</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How did your nominee contribute to your organisation’s commercial/business goals?</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What was the feedback from stakeholders (employees, line management, top management) post implementation?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Please list the primary and secondary impact.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Evidence of success: How has the idea/strategy strengthened the organisation? Please use metrics, anecdotes and case studies.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Wingdings" panose="05000000000000000000" pitchFamily="2" charset="2"/>
              <a:buChar char=""/>
            </a:pPr>
            <a:r>
              <a:rPr lang="en-AU" sz="1000" dirty="0">
                <a:effectLst/>
                <a:latin typeface="Arial" panose="020B0604020202020204" pitchFamily="34" charset="0"/>
                <a:ea typeface="Calibri" panose="020F0502020204030204" pitchFamily="34" charset="0"/>
                <a:cs typeface="Times New Roman" panose="02020603050405020304" pitchFamily="18" charset="0"/>
              </a:rPr>
              <a:t>Judges will consider feedback from stakeholders.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Please be reminded that the limit for your overall entry form is restricted to 2000 words only. Judges can mark you down for exceeding word limit.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dirty="0">
                <a:effectLst/>
                <a:latin typeface="Arial" panose="020B0604020202020204" pitchFamily="34" charset="0"/>
                <a:ea typeface="Calibri" panose="020F0502020204030204" pitchFamily="34" charset="0"/>
                <a:cs typeface="Times New Roman" panose="02020603050405020304" pitchFamily="18" charset="0"/>
              </a:rPr>
              <a:t>All images, photos, charts, graphs, diagrams, etc can be inserted into this section.</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78940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89B64538-EA18-1830-B425-9F702C289510}"/>
              </a:ext>
            </a:extLst>
          </p:cNvPr>
          <p:cNvSpPr txBox="1">
            <a:spLocks noChangeArrowheads="1"/>
          </p:cNvSpPr>
          <p:nvPr/>
        </p:nvSpPr>
        <p:spPr bwMode="auto">
          <a:xfrm>
            <a:off x="184212" y="1468582"/>
            <a:ext cx="11823576" cy="487895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a:lnSpc>
                <a:spcPct val="115000"/>
              </a:lnSpc>
              <a:spcAft>
                <a:spcPts val="1000"/>
              </a:spcAft>
            </a:pPr>
            <a:r>
              <a:rPr lang="en-US" sz="1000" b="1" u="sng" dirty="0" err="1">
                <a:effectLst/>
                <a:latin typeface="Arial" panose="020B0604020202020204" pitchFamily="34" charset="0"/>
                <a:ea typeface="Calibri" panose="020F0502020204030204" pitchFamily="34" charset="0"/>
                <a:cs typeface="Times New Roman" panose="02020603050405020304" pitchFamily="18" charset="0"/>
              </a:rPr>
              <a:t>Cont</a:t>
            </a:r>
            <a:r>
              <a:rPr lang="en-US" sz="1000" b="1" u="sng" dirty="0">
                <a:effectLst/>
                <a:latin typeface="Arial" panose="020B0604020202020204" pitchFamily="34" charset="0"/>
                <a:ea typeface="Calibri" panose="020F0502020204030204" pitchFamily="34" charset="0"/>
                <a:cs typeface="Times New Roman" panose="02020603050405020304" pitchFamily="18" charset="0"/>
              </a:rPr>
              <a:t>…</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000" b="1" u="none" strike="noStrike" dirty="0">
                <a:effectLst/>
                <a:latin typeface="Arial" panose="020B060402020202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AU" sz="1100" dirty="0">
                <a:effectLst/>
                <a:latin typeface="Calibri" panose="020F0502020204030204" pitchFamily="34" charset="0"/>
                <a:ea typeface="Calibri" panose="020F0502020204030204" pitchFamily="34" charset="0"/>
                <a:cs typeface="Times New Roman" panose="02020603050405020304" pitchFamily="18" charset="0"/>
              </a:rPr>
              <a:t> </a:t>
            </a:r>
            <a:endParaRPr lang="en-SG"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468673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79</TotalTime>
  <Words>1498</Words>
  <Application>Microsoft Office PowerPoint</Application>
  <PresentationFormat>Widescreen</PresentationFormat>
  <Paragraphs>378</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Helvetica CE 55 Roman</vt:lpstr>
      <vt:lpstr>Arial</vt:lpstr>
      <vt:lpstr>Calibri</vt:lpstr>
      <vt:lpstr>Calibri Light</vt:lpstr>
      <vt:lpstr>Helvetica CE</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Nadira Putri</dc:creator>
  <cp:lastModifiedBy>Joleen Quek</cp:lastModifiedBy>
  <cp:revision>26</cp:revision>
  <dcterms:created xsi:type="dcterms:W3CDTF">2023-03-16T08:53:29Z</dcterms:created>
  <dcterms:modified xsi:type="dcterms:W3CDTF">2025-11-13T09:33:24Z</dcterms:modified>
</cp:coreProperties>
</file>